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1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2" autoAdjust="0"/>
    <p:restoredTop sz="94694"/>
  </p:normalViewPr>
  <p:slideViewPr>
    <p:cSldViewPr snapToGrid="0">
      <p:cViewPr varScale="1">
        <p:scale>
          <a:sx n="118" d="100"/>
          <a:sy n="118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08317-3712-4D4F-9522-1414924B6025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5FA99-6547-044A-B6E3-D1568A3A0A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84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9C66C-9A81-A5D5-50C8-346DE77DE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114379-AB51-8E4C-C894-39600E996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7C28F8-133B-145F-8164-9A2501EA8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A5A271-F6D4-44E4-D492-E19AA0D10F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5FA99-6547-044A-B6E3-D1568A3A0AA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184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FC9F0-BCA5-2C3F-6141-87B4394E0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D50706-600C-8094-1AFA-5F438F685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0DC415-0FB7-D497-3A05-78DEBB7F2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AE01BA-231F-30F0-12C8-738B097EB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5FA99-6547-044A-B6E3-D1568A3A0AA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518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3B33DC-618C-B1D6-F3A8-58DA386847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63D63A-8739-BA18-B39C-0E8B7DCEB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C38F56-4C50-36E4-AE7B-CC220B07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59F5E-A565-4088-ABF8-92B2F2BB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D9C835-9301-C4F9-4A80-AC29500F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89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33401-B6E0-F9EF-31E3-659FB72A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7FBF3E-41C6-8179-091B-B93D417EF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4707E0-B147-1006-A33D-A5CD08D3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FCA1A-9FF6-7D0E-C11E-FAEE7847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EA6860-2E95-FDFB-76B6-CB51F97EC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77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5A0035-5273-7E81-FCFE-58D69BF72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1BC957-62A1-F3D5-AB98-7EBBA5B07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F141C3-E7E8-9D79-E2B5-2592DE51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747B63-B1E2-EDFD-33B9-0B2D92D2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62DED6-9F4D-4496-1227-92C0E2FDB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81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FFCB3-8926-D627-8153-F30222B2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21E675-5093-D9C0-F552-95B121576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CFD381-7644-3C6F-3414-4A869841D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A18E9-182A-BDA8-4F7B-5DB640631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47191F-E2BB-602C-3814-35ABB6A4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928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4D4F5-21BB-1FAF-D77C-8C31DA383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48328A-EDF7-E804-BCAE-0F74872F5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CB84D-81D1-CBDB-5CA9-F66D0FFE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F92BDC-FEB8-BE57-6CE1-695972672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8C87AD-16DB-C6D9-AAC9-FA8DE718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7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139F4-0B9E-3DFC-6E7A-79BCEFE4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CE1FD2-0686-1CCA-0829-04FD35996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51CD46-8E5C-01A2-FF7E-0A9128EBD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19EEF9-7136-7187-9235-175B14B1D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EAE4A8-D479-0364-FBF0-48FCE268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EF10DB-F34C-67B6-7F22-FB1DDB7A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9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60761-D2D7-C253-0B0A-306338F02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BD43F9-2BBB-E47D-7565-E9E6C9E69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09AE71-BD25-1681-9D45-87DADF852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747F94-C5CE-831F-93E1-23C5BF5FF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0DABD2-BAEC-9491-5A2F-2C96013011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FBACC5F-F980-062B-BD89-90E5048EB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A8EE2D-0D4A-3245-0BEA-8BB08B79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70F3F2-3556-3E8C-6870-8FF744CF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01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318B6B-6613-418F-68FD-7B02A2D3E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326378-FC83-B284-3E78-D4E0F334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A1F577-6079-9017-AF68-6E473C63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7F4F1A1-F6DD-44D6-A426-C855AF45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5FCB3D-BF71-A868-FBC8-E2B3B4585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9F504AC-449B-2745-9EC0-C5C345DB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CE5F0D-8A2E-2119-70F6-85B4E39A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59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235F91-3C4E-B53E-D8FD-1CAB88745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BD72B7-206A-D6AC-6F0A-13A31F15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595549-797A-909D-F145-C89CF4302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D10960-E334-6EB1-6D54-B082FFBA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2AC4F0-E1DE-3010-2221-B366DF56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9F8F24-42C9-1508-389F-2B93F022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55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CD3DD8-EB7B-0311-AF12-D9D6FB4D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C516E09-894B-BB33-A0DB-4C77BC333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24C6A9-CB74-5DDB-75A5-A862F62BC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6E55B2-25D7-1142-FAE8-EEF7CAC9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862CE1-92B5-3225-2E87-462BCAEA2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5E29F4-7A9B-357D-A187-B01D27A72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4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C16FE8-1BCB-D529-22EE-4464B1E50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DC85C4-8713-A985-B419-E76D674A4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4E3A6F-E157-E378-711C-8B84CAC9A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996151-D286-4D47-83FA-5CCA0BCD63B7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9FE5C0-C512-8716-8D74-2AC82810D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EDF8E1-54D0-D598-763D-11AEBCE3E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16339E-0BD9-4A8A-8E66-F8D9C3E284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7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B16A7-D1D4-075E-6710-6ABDC694C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2370F0F-B1B3-1225-539B-0FDDBAC74C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0714" y="395881"/>
            <a:ext cx="1412379" cy="6823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5CF8DB-B8B8-2736-C864-DCBAF55FC360}"/>
              </a:ext>
            </a:extLst>
          </p:cNvPr>
          <p:cNvSpPr txBox="1"/>
          <p:nvPr/>
        </p:nvSpPr>
        <p:spPr>
          <a:xfrm>
            <a:off x="644133" y="1408792"/>
            <a:ext cx="107967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ja-JP" sz="1600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■</a:t>
            </a:r>
            <a:r>
              <a:rPr lang="ja-JP" altLang="en-US" sz="1600" b="1" u="sng">
                <a:latin typeface="Meiryo" panose="020B0604030504040204" pitchFamily="34" charset="-128"/>
                <a:ea typeface="Meiryo" panose="020B0604030504040204" pitchFamily="34" charset="-128"/>
              </a:rPr>
              <a:t>基礎情報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zh-CN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zh-CN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（１）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団体名：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zh-CN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本社所在地：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代表者名：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資本金：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●万円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受入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業種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：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受入事業所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：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（住所）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（２）いつ頃から外国人材を受け入れ始めたか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（受入開始時期）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en-US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●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年●月頃</a:t>
            </a:r>
            <a:endParaRPr lang="ja-JP" altLang="ja-JP" sz="1600" b="1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（３）現在の従業員数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（パートアルバイト含めて）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r>
              <a:rPr lang="en-US" altLang="ja-JP" sz="1600" b="1" dirty="0">
                <a:latin typeface="Meiryo" panose="020B0604030504040204" pitchFamily="34" charset="-128"/>
                <a:ea typeface="Meiryo" panose="020B0604030504040204" pitchFamily="34" charset="-128"/>
              </a:rPr>
              <a:t>●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名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88E82C-F8D4-C512-3A4B-B03C7D8F403D}"/>
              </a:ext>
            </a:extLst>
          </p:cNvPr>
          <p:cNvSpPr/>
          <p:nvPr/>
        </p:nvSpPr>
        <p:spPr>
          <a:xfrm>
            <a:off x="508907" y="1252246"/>
            <a:ext cx="11174186" cy="532985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8B52B72-1E04-6247-F6AE-895ACBBB13AB}"/>
              </a:ext>
            </a:extLst>
          </p:cNvPr>
          <p:cNvSpPr txBox="1"/>
          <p:nvPr/>
        </p:nvSpPr>
        <p:spPr>
          <a:xfrm>
            <a:off x="508907" y="650753"/>
            <a:ext cx="951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◎エントリー項目（基礎情報）</a:t>
            </a:r>
            <a:r>
              <a:rPr lang="ja-JP" altLang="en-US" sz="28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監理団体・登録支援機関用</a:t>
            </a:r>
            <a:endParaRPr lang="en-US" altLang="ja-JP" sz="28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22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7DA79-4939-8E22-C220-ED47B9DDE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D9F45730-2E8F-8EE6-82FA-EE2DDDF56D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9314" y="156269"/>
            <a:ext cx="1412379" cy="6823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A96BD95-1B94-5427-D629-AE02BF7AB54D}"/>
              </a:ext>
            </a:extLst>
          </p:cNvPr>
          <p:cNvSpPr txBox="1"/>
          <p:nvPr/>
        </p:nvSpPr>
        <p:spPr>
          <a:xfrm>
            <a:off x="332549" y="760024"/>
            <a:ext cx="107967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（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４</a:t>
            </a:r>
            <a:r>
              <a:rPr lang="ja-JP" altLang="ja-JP" sz="1600" b="1"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受け入れ事業者数　（　　　　　）社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1600" b="1">
                <a:latin typeface="Meiryo" panose="020B0604030504040204" pitchFamily="34" charset="-128"/>
                <a:ea typeface="Meiryo" panose="020B0604030504040204" pitchFamily="34" charset="-128"/>
              </a:rPr>
              <a:t>　　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4F9600-637A-FB8F-D471-C4B8A334D6C5}"/>
              </a:ext>
            </a:extLst>
          </p:cNvPr>
          <p:cNvSpPr txBox="1"/>
          <p:nvPr/>
        </p:nvSpPr>
        <p:spPr>
          <a:xfrm>
            <a:off x="508907" y="376989"/>
            <a:ext cx="96801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4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◎エントリー項目（基礎情報）</a:t>
            </a:r>
            <a:r>
              <a:rPr lang="ja-JP" altLang="en-US" sz="24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監理団体・登録支援機関用　別紙</a:t>
            </a:r>
            <a:endParaRPr lang="en-US" altLang="ja-JP" sz="24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E9BCDD2-3948-A638-A36A-7C4865297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167543"/>
              </p:ext>
            </p:extLst>
          </p:nvPr>
        </p:nvGraphicFramePr>
        <p:xfrm>
          <a:off x="508907" y="1814558"/>
          <a:ext cx="11402783" cy="487167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28969">
                  <a:extLst>
                    <a:ext uri="{9D8B030D-6E8A-4147-A177-3AD203B41FA5}">
                      <a16:colId xmlns:a16="http://schemas.microsoft.com/office/drawing/2014/main" val="2392397578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3445918580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606506610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3150155341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1484141592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775177820"/>
                    </a:ext>
                  </a:extLst>
                </a:gridCol>
                <a:gridCol w="1628969">
                  <a:extLst>
                    <a:ext uri="{9D8B030D-6E8A-4147-A177-3AD203B41FA5}">
                      <a16:colId xmlns:a16="http://schemas.microsoft.com/office/drawing/2014/main" val="378245031"/>
                    </a:ext>
                  </a:extLst>
                </a:gridCol>
              </a:tblGrid>
              <a:tr h="619254">
                <a:tc>
                  <a:txBody>
                    <a:bodyPr/>
                    <a:lstStyle/>
                    <a:p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総数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技能実習</a:t>
                      </a:r>
                      <a:endParaRPr kumimoji="1" lang="en-US" altLang="ja-JP" b="1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１号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技能実習</a:t>
                      </a:r>
                      <a:endParaRPr kumimoji="1" lang="en-US" altLang="ja-JP" b="1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２号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技能実習</a:t>
                      </a:r>
                      <a:endParaRPr kumimoji="1" lang="en-US" altLang="ja-JP" b="1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３号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特定技能</a:t>
                      </a:r>
                      <a:endParaRPr kumimoji="1" lang="en-US" altLang="ja-JP" b="1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algn="ctr"/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１号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特定技能</a:t>
                      </a:r>
                      <a:endParaRPr kumimoji="1" lang="en-US" altLang="ja-JP" b="1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２号</a:t>
                      </a:r>
                      <a:endParaRPr kumimoji="1" lang="ja-JP" altLang="en-US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773244"/>
                  </a:ext>
                </a:extLst>
              </a:tr>
              <a:tr h="4307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ベトナム</a:t>
                      </a:r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820844"/>
                  </a:ext>
                </a:extLst>
              </a:tr>
              <a:tr h="4283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インドネシア</a:t>
                      </a:r>
                      <a:endParaRPr kumimoji="1" lang="en-US" altLang="ja-JP" sz="1400" b="1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0960"/>
                  </a:ext>
                </a:extLst>
              </a:tr>
              <a:tr h="4283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ミャンマー</a:t>
                      </a:r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840190"/>
                  </a:ext>
                </a:extLst>
              </a:tr>
              <a:tr h="4283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フィリピン</a:t>
                      </a:r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881091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中国</a:t>
                      </a:r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191130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007120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527317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961733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205229"/>
                  </a:ext>
                </a:extLst>
              </a:tr>
              <a:tr h="41930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名</a:t>
                      </a:r>
                      <a:endParaRPr kumimoji="1" lang="ja-JP" altLang="en-US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57371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8CBBE2-13D5-9EAB-5C53-9E002782DF61}"/>
              </a:ext>
            </a:extLst>
          </p:cNvPr>
          <p:cNvSpPr txBox="1"/>
          <p:nvPr/>
        </p:nvSpPr>
        <p:spPr>
          <a:xfrm>
            <a:off x="280310" y="1414448"/>
            <a:ext cx="90079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（５）国籍・在留資格の内訳をご記入ください</a:t>
            </a:r>
            <a:endParaRPr lang="en-US" altLang="ja-JP" sz="2000" b="1" dirty="0">
              <a:solidFill>
                <a:srgbClr val="00206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62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A5C99-E0CC-5E69-5FBC-2A4A16B8F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0EF09F-DF03-66F4-694A-BC183650474F}"/>
              </a:ext>
            </a:extLst>
          </p:cNvPr>
          <p:cNvSpPr txBox="1"/>
          <p:nvPr/>
        </p:nvSpPr>
        <p:spPr>
          <a:xfrm>
            <a:off x="427066" y="286561"/>
            <a:ext cx="5114359" cy="46166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>
                <a:latin typeface="Meiryo" panose="020B0604030504040204" pitchFamily="34" charset="-128"/>
                <a:ea typeface="Meiryo" panose="020B0604030504040204" pitchFamily="34" charset="-128"/>
              </a:rPr>
              <a:t>○○○○協同組合（</a:t>
            </a:r>
            <a:r>
              <a:rPr kumimoji="1" lang="ja-JP" altLang="en-US" sz="2400" b="1" dirty="0">
                <a:latin typeface="Meiryo" panose="020B0604030504040204" pitchFamily="34" charset="-128"/>
                <a:ea typeface="Meiryo" panose="020B0604030504040204" pitchFamily="34" charset="-128"/>
              </a:rPr>
              <a:t>○○県○○市）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A23762-72BB-56A4-B005-D47EB9CA2865}"/>
              </a:ext>
            </a:extLst>
          </p:cNvPr>
          <p:cNvSpPr txBox="1"/>
          <p:nvPr/>
        </p:nvSpPr>
        <p:spPr>
          <a:xfrm>
            <a:off x="420413" y="12564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【</a:t>
            </a:r>
            <a:r>
              <a:rPr kumimoji="1" lang="ja-JP" altLang="en-US" sz="1800" dirty="0">
                <a:latin typeface="Meiryo" panose="020B0604030504040204" pitchFamily="34" charset="-128"/>
                <a:ea typeface="Meiryo" panose="020B0604030504040204" pitchFamily="34" charset="-128"/>
              </a:rPr>
              <a:t>取組内容</a:t>
            </a:r>
            <a:r>
              <a:rPr kumimoji="1" lang="en-US" altLang="ja-JP" sz="1800" dirty="0">
                <a:latin typeface="Meiryo" panose="020B0604030504040204" pitchFamily="34" charset="-128"/>
                <a:ea typeface="Meiryo" panose="020B0604030504040204" pitchFamily="34" charset="-128"/>
              </a:rPr>
              <a:t>】</a:t>
            </a:r>
            <a:endParaRPr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834FCC-702C-E359-F1D6-8107431FD7C4}"/>
              </a:ext>
            </a:extLst>
          </p:cNvPr>
          <p:cNvSpPr/>
          <p:nvPr/>
        </p:nvSpPr>
        <p:spPr>
          <a:xfrm>
            <a:off x="420413" y="1625750"/>
            <a:ext cx="11351173" cy="220381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こちらに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入力</a:t>
            </a:r>
            <a:r>
              <a:rPr lang="ja-JP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ください</a:t>
            </a: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400</a:t>
            </a:r>
            <a:r>
              <a:rPr lang="ja-JP" altLang="en-US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字以内が目安）</a:t>
            </a:r>
            <a:r>
              <a:rPr lang="ja-JP" altLang="ja-JP" sz="1800" kern="10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。</a:t>
            </a:r>
            <a:endParaRPr lang="en-US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※</a:t>
            </a: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下記を審査項目とし、総合的に判断します。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（１）経営理念　（２）外国人材受入れ方針　（３）技能向上・日本語教育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kern="10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（４）地域共生の取組み　（５）国際貢献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CD388E-738A-BD00-DE8D-28F44375D1A5}"/>
              </a:ext>
            </a:extLst>
          </p:cNvPr>
          <p:cNvSpPr/>
          <p:nvPr/>
        </p:nvSpPr>
        <p:spPr>
          <a:xfrm>
            <a:off x="420413" y="3952574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3EB2B52-DB71-75BA-0817-D8D973BE163D}"/>
              </a:ext>
            </a:extLst>
          </p:cNvPr>
          <p:cNvSpPr/>
          <p:nvPr/>
        </p:nvSpPr>
        <p:spPr>
          <a:xfrm>
            <a:off x="4286489" y="3952573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8CA8C72-0606-8753-7B1F-8B0796D83DD1}"/>
              </a:ext>
            </a:extLst>
          </p:cNvPr>
          <p:cNvSpPr/>
          <p:nvPr/>
        </p:nvSpPr>
        <p:spPr>
          <a:xfrm>
            <a:off x="8152564" y="3952572"/>
            <a:ext cx="3624462" cy="2427889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8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写真や画像を貼付ください。</a:t>
            </a:r>
            <a:endParaRPr lang="ja-JP" altLang="ja-JP" sz="18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260DC45-2BB8-6727-D172-312688233916}"/>
              </a:ext>
            </a:extLst>
          </p:cNvPr>
          <p:cNvSpPr/>
          <p:nvPr/>
        </p:nvSpPr>
        <p:spPr>
          <a:xfrm>
            <a:off x="9057939" y="130126"/>
            <a:ext cx="2713647" cy="730221"/>
          </a:xfrm>
          <a:prstGeom prst="rect">
            <a:avLst/>
          </a:prstGeom>
          <a:solidFill>
            <a:srgbClr val="FFFFCC"/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団体のロゴを貼付ください。</a:t>
            </a:r>
            <a:endParaRPr lang="en-US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ja-JP" altLang="en-US" sz="1400" kern="100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（ロゴ無しでもかまいません）</a:t>
            </a:r>
            <a:endParaRPr lang="ja-JP" altLang="ja-JP" sz="1400" kern="100" dirty="0">
              <a:solidFill>
                <a:sysClr val="windowText" lastClr="000000"/>
              </a:solidFill>
              <a:effectLst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96E13-E6A3-ABE9-CC3C-9C26B4EE0A8A}"/>
              </a:ext>
            </a:extLst>
          </p:cNvPr>
          <p:cNvSpPr txBox="1"/>
          <p:nvPr/>
        </p:nvSpPr>
        <p:spPr>
          <a:xfrm>
            <a:off x="437825" y="771445"/>
            <a:ext cx="8232840" cy="400110"/>
          </a:xfrm>
          <a:prstGeom prst="rect">
            <a:avLst/>
          </a:prstGeom>
          <a:solidFill>
            <a:srgbClr val="FFFFCC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キャッチフレーズを入力ください（</a:t>
            </a:r>
            <a:r>
              <a:rPr kumimoji="1" lang="en-US" altLang="ja-JP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30</a:t>
            </a:r>
            <a:r>
              <a:rPr kumimoji="1" lang="ja-JP" altLang="en-US" sz="2000" b="1" dirty="0">
                <a:latin typeface="Meiryo" panose="020B0604030504040204" pitchFamily="34" charset="-128"/>
                <a:ea typeface="Meiryo" panose="020B0604030504040204" pitchFamily="34" charset="-128"/>
              </a:rPr>
              <a:t>字以内）。</a:t>
            </a:r>
          </a:p>
        </p:txBody>
      </p:sp>
    </p:spTree>
    <p:extLst>
      <p:ext uri="{BB962C8B-B14F-4D97-AF65-F5344CB8AC3E}">
        <p14:creationId xmlns:p14="http://schemas.microsoft.com/office/powerpoint/2010/main" val="3511625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318</Words>
  <Application>Microsoft Macintosh PowerPoint</Application>
  <PresentationFormat>ワイド画面</PresentationFormat>
  <Paragraphs>114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NAGOMi大賞実行員会</dc:creator>
  <cp:lastModifiedBy>雄二郎 長澤</cp:lastModifiedBy>
  <cp:revision>13</cp:revision>
  <dcterms:created xsi:type="dcterms:W3CDTF">2024-11-13T03:49:35Z</dcterms:created>
  <dcterms:modified xsi:type="dcterms:W3CDTF">2026-05-12T05:20:37Z</dcterms:modified>
</cp:coreProperties>
</file>