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8" r:id="rId3"/>
    <p:sldId id="25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2" autoAdjust="0"/>
    <p:restoredTop sz="94694"/>
  </p:normalViewPr>
  <p:slideViewPr>
    <p:cSldViewPr snapToGrid="0">
      <p:cViewPr varScale="1">
        <p:scale>
          <a:sx n="118" d="100"/>
          <a:sy n="118" d="100"/>
        </p:scale>
        <p:origin x="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08317-3712-4D4F-9522-1414924B6025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5FA99-6547-044A-B6E3-D1568A3A0A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84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EC556-8083-2025-E25E-D7184049C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AEB2F4-02D9-E959-445B-9338D25396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60D81E6-E671-914B-3B9A-7B67BD16E5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AC5D57-2D33-9500-854E-490D731EB1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5FA99-6547-044A-B6E3-D1568A3A0AA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680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3ED49-D8F6-22CC-A672-878787C7B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C71670-3430-A00C-5ABB-61667E8C3D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FB55B25-E0E7-FE6E-3F55-E4D64D4A6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5B726C-55D9-AD23-AA9C-DBA038A4EC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5FA99-6547-044A-B6E3-D1568A3A0AA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548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3B33DC-618C-B1D6-F3A8-58DA38684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63D63A-8739-BA18-B39C-0E8B7DCEB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C38F56-4C50-36E4-AE7B-CC220B07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259F5E-A565-4088-ABF8-92B2F2BB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D9C835-9301-C4F9-4A80-AC29500F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89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733401-B6E0-F9EF-31E3-659FB72AD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7FBF3E-41C6-8179-091B-B93D417EF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4707E0-B147-1006-A33D-A5CD08D33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FCA1A-9FF6-7D0E-C11E-FAEE78476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EA6860-2E95-FDFB-76B6-CB51F97EC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77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5A0035-5273-7E81-FCFE-58D69BF72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1BC957-62A1-F3D5-AB98-7EBBA5B07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F141C3-E7E8-9D79-E2B5-2592DE51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747B63-B1E2-EDFD-33B9-0B2D92D2A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62DED6-9F4D-4496-1227-92C0E2FDB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81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0FFCB3-8926-D627-8153-F30222B21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21E675-5093-D9C0-F552-95B121576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CFD381-7644-3C6F-3414-4A869841D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6A18E9-182A-BDA8-4F7B-5DB640631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47191F-E2BB-602C-3814-35ABB6A41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92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44D4F5-21BB-1FAF-D77C-8C31DA383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48328A-EDF7-E804-BCAE-0F74872F5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2CB84D-81D1-CBDB-5CA9-F66D0FFE8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F92BDC-FEB8-BE57-6CE1-69597267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8C87AD-16DB-C6D9-AAC9-FA8DE7189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70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139F4-0B9E-3DFC-6E7A-79BCEFE4D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CE1FD2-0686-1CCA-0829-04FD359967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751CD46-8E5C-01A2-FF7E-0A9128EBD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19EEF9-7136-7187-9235-175B14B1D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EAE4A8-D479-0364-FBF0-48FCE2683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4EF10DB-F34C-67B6-7F22-FB1DDB7AF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9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960761-D2D7-C253-0B0A-306338F02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BD43F9-2BBB-E47D-7565-E9E6C9E69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09AE71-BD25-1681-9D45-87DADF852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747F94-C5CE-831F-93E1-23C5BF5FF9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10DABD2-BAEC-9491-5A2F-2C9601301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FBACC5F-F980-062B-BD89-90E5048EB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2A8EE2D-0D4A-3245-0BEA-8BB08B793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70F3F2-3556-3E8C-6870-8FF744CF8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01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318B6B-6613-418F-68FD-7B02A2D3E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B326378-FC83-B284-3E78-D4E0F3347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3A1F577-6079-9017-AF68-6E473C636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7F4F1A1-F6DD-44D6-A426-C855AF458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7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5FCB3D-BF71-A868-FBC8-E2B3B4585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9F504AC-449B-2745-9EC0-C5C345DB3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CE5F0D-8A2E-2119-70F6-85B4E39A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9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235F91-3C4E-B53E-D8FD-1CAB88745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BD72B7-206A-D6AC-6F0A-13A31F15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4595549-797A-909D-F145-C89CF4302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D10960-E334-6EB1-6D54-B082FFBAA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2AC4F0-E1DE-3010-2221-B366DF56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9F8F24-42C9-1508-389F-2B93F0225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55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CD3DD8-EB7B-0311-AF12-D9D6FB4D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C516E09-894B-BB33-A0DB-4C77BC333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24C6A9-CB74-5DDB-75A5-A862F62BC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6E55B2-25D7-1142-FAE8-EEF7CAC9F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862CE1-92B5-3225-2E87-462BCAEA2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5E29F4-7A9B-357D-A187-B01D27A72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74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C16FE8-1BCB-D529-22EE-4464B1E50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DC85C4-8713-A985-B419-E76D674A4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4E3A6F-E157-E378-711C-8B84CAC9A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9FE5C0-C512-8716-8D74-2AC82810D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EDF8E1-54D0-D598-763D-11AEBCE3E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79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4A53D-628D-0965-8552-79709D470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5EEF6790-DF9B-518F-3CB6-EECDA53AD9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0714" y="395881"/>
            <a:ext cx="1412379" cy="6823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8DC8CB-16E2-AD67-6ED0-7F53E84DB110}"/>
              </a:ext>
            </a:extLst>
          </p:cNvPr>
          <p:cNvSpPr txBox="1"/>
          <p:nvPr/>
        </p:nvSpPr>
        <p:spPr>
          <a:xfrm>
            <a:off x="644133" y="1408792"/>
            <a:ext cx="1079675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ja-JP" sz="1600" b="1" u="sng" dirty="0">
                <a:latin typeface="Meiryo" panose="020B0604030504040204" pitchFamily="34" charset="-128"/>
                <a:ea typeface="Meiryo" panose="020B0604030504040204" pitchFamily="34" charset="-128"/>
              </a:rPr>
              <a:t>■</a:t>
            </a:r>
            <a:r>
              <a:rPr lang="ja-JP" altLang="en-US" sz="1600" b="1" u="sng">
                <a:latin typeface="Meiryo" panose="020B0604030504040204" pitchFamily="34" charset="-128"/>
                <a:ea typeface="Meiryo" panose="020B0604030504040204" pitchFamily="34" charset="-128"/>
              </a:rPr>
              <a:t>基礎情報</a:t>
            </a:r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zh-CN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zh-CN" altLang="ja-JP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（１）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企業名：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本店</a:t>
            </a:r>
            <a:r>
              <a:rPr lang="zh-CN" altLang="ja-JP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所在地：</a:t>
            </a:r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代表者名：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資本金：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●万円</a:t>
            </a:r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受入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業種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：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受入事業所（住所）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：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（２）いつ頃から外国人材を受け入れ始めたか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（受入開始時期）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en-US" altLang="ja-JP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●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年●月頃</a:t>
            </a:r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（３）現在の従業員数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（パートアルバイト含めて）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en-US" altLang="ja-JP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●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名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CBB9E28-8AF5-4916-7DC2-7A8165E19A11}"/>
              </a:ext>
            </a:extLst>
          </p:cNvPr>
          <p:cNvSpPr/>
          <p:nvPr/>
        </p:nvSpPr>
        <p:spPr>
          <a:xfrm>
            <a:off x="508907" y="1252246"/>
            <a:ext cx="11174186" cy="532985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33C5A6B-BDED-1AED-EA9E-C3896971B6B2}"/>
              </a:ext>
            </a:extLst>
          </p:cNvPr>
          <p:cNvSpPr txBox="1"/>
          <p:nvPr/>
        </p:nvSpPr>
        <p:spPr>
          <a:xfrm>
            <a:off x="508907" y="650753"/>
            <a:ext cx="90079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8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◎エントリー項目（基礎情報）</a:t>
            </a:r>
            <a:r>
              <a:rPr lang="ja-JP" altLang="en-US" sz="28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企業用</a:t>
            </a:r>
            <a:endParaRPr lang="en-US" altLang="ja-JP" sz="2800" b="1" dirty="0">
              <a:solidFill>
                <a:srgbClr val="00206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7534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C0B79-DAD3-5B15-F920-308D9869D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1835B157-56AB-11BD-9C7B-F56BB37EE5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9314" y="156269"/>
            <a:ext cx="1412379" cy="6823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9E86CDF-ECEA-482E-FAA4-102832BC2BF5}"/>
              </a:ext>
            </a:extLst>
          </p:cNvPr>
          <p:cNvSpPr txBox="1"/>
          <p:nvPr/>
        </p:nvSpPr>
        <p:spPr>
          <a:xfrm>
            <a:off x="644133" y="1408792"/>
            <a:ext cx="107967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FBD7665-505A-B6E5-B636-E1913F9DDC65}"/>
              </a:ext>
            </a:extLst>
          </p:cNvPr>
          <p:cNvSpPr txBox="1"/>
          <p:nvPr/>
        </p:nvSpPr>
        <p:spPr>
          <a:xfrm>
            <a:off x="508907" y="213853"/>
            <a:ext cx="90079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4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◎エントリー項目（基礎情報）</a:t>
            </a:r>
            <a:r>
              <a:rPr lang="ja-JP" altLang="en-US" sz="24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企業用　別紙</a:t>
            </a:r>
            <a:endParaRPr lang="en-US" altLang="ja-JP" sz="2400" b="1" dirty="0">
              <a:solidFill>
                <a:srgbClr val="00206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D074BF7-0C6F-AFBC-ADAD-D25B0EFA9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865080"/>
              </p:ext>
            </p:extLst>
          </p:nvPr>
        </p:nvGraphicFramePr>
        <p:xfrm>
          <a:off x="508907" y="1110343"/>
          <a:ext cx="11204120" cy="55266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00515">
                  <a:extLst>
                    <a:ext uri="{9D8B030D-6E8A-4147-A177-3AD203B41FA5}">
                      <a16:colId xmlns:a16="http://schemas.microsoft.com/office/drawing/2014/main" val="2392397578"/>
                    </a:ext>
                  </a:extLst>
                </a:gridCol>
                <a:gridCol w="1400515">
                  <a:extLst>
                    <a:ext uri="{9D8B030D-6E8A-4147-A177-3AD203B41FA5}">
                      <a16:colId xmlns:a16="http://schemas.microsoft.com/office/drawing/2014/main" val="606506610"/>
                    </a:ext>
                  </a:extLst>
                </a:gridCol>
                <a:gridCol w="1400515">
                  <a:extLst>
                    <a:ext uri="{9D8B030D-6E8A-4147-A177-3AD203B41FA5}">
                      <a16:colId xmlns:a16="http://schemas.microsoft.com/office/drawing/2014/main" val="3150155341"/>
                    </a:ext>
                  </a:extLst>
                </a:gridCol>
                <a:gridCol w="1400515">
                  <a:extLst>
                    <a:ext uri="{9D8B030D-6E8A-4147-A177-3AD203B41FA5}">
                      <a16:colId xmlns:a16="http://schemas.microsoft.com/office/drawing/2014/main" val="1484141592"/>
                    </a:ext>
                  </a:extLst>
                </a:gridCol>
                <a:gridCol w="1400515">
                  <a:extLst>
                    <a:ext uri="{9D8B030D-6E8A-4147-A177-3AD203B41FA5}">
                      <a16:colId xmlns:a16="http://schemas.microsoft.com/office/drawing/2014/main" val="1137100550"/>
                    </a:ext>
                  </a:extLst>
                </a:gridCol>
                <a:gridCol w="1400515">
                  <a:extLst>
                    <a:ext uri="{9D8B030D-6E8A-4147-A177-3AD203B41FA5}">
                      <a16:colId xmlns:a16="http://schemas.microsoft.com/office/drawing/2014/main" val="999672308"/>
                    </a:ext>
                  </a:extLst>
                </a:gridCol>
                <a:gridCol w="1400515">
                  <a:extLst>
                    <a:ext uri="{9D8B030D-6E8A-4147-A177-3AD203B41FA5}">
                      <a16:colId xmlns:a16="http://schemas.microsoft.com/office/drawing/2014/main" val="775177820"/>
                    </a:ext>
                  </a:extLst>
                </a:gridCol>
                <a:gridCol w="1400515">
                  <a:extLst>
                    <a:ext uri="{9D8B030D-6E8A-4147-A177-3AD203B41FA5}">
                      <a16:colId xmlns:a16="http://schemas.microsoft.com/office/drawing/2014/main" val="378245031"/>
                    </a:ext>
                  </a:extLst>
                </a:gridCol>
              </a:tblGrid>
              <a:tr h="628174">
                <a:tc>
                  <a:txBody>
                    <a:bodyPr/>
                    <a:lstStyle/>
                    <a:p>
                      <a:endParaRPr kumimoji="1" lang="ja-JP" altLang="en-US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技能実習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特定技能</a:t>
                      </a:r>
                      <a:endParaRPr kumimoji="1" lang="en-US" altLang="ja-JP" b="1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１号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特定技能</a:t>
                      </a:r>
                      <a:endParaRPr kumimoji="1" lang="en-US" altLang="ja-JP" b="1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２号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技人国</a:t>
                      </a:r>
                      <a:endParaRPr kumimoji="1" lang="en-US" altLang="ja-JP" b="1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留学</a:t>
                      </a:r>
                    </a:p>
                    <a:p>
                      <a:pPr algn="ctr"/>
                      <a:endParaRPr kumimoji="1" lang="en-US" altLang="ja-JP" b="1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身分資格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その他</a:t>
                      </a:r>
                      <a:endParaRPr kumimoji="1" lang="en-US" altLang="ja-JP" b="1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sz="1100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家族滞在、</a:t>
                      </a:r>
                      <a:endParaRPr kumimoji="1" lang="en-US" altLang="ja-JP" sz="1100" b="1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sz="1100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特定活動など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773244"/>
                  </a:ext>
                </a:extLst>
              </a:tr>
              <a:tr h="491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ベトナム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８名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820844"/>
                  </a:ext>
                </a:extLst>
              </a:tr>
              <a:tr h="4884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インドネシア</a:t>
                      </a:r>
                      <a:endParaRPr kumimoji="1" lang="en-US" altLang="ja-JP" sz="1400" b="1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9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0960"/>
                  </a:ext>
                </a:extLst>
              </a:tr>
              <a:tr h="4884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ミャンマー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840190"/>
                  </a:ext>
                </a:extLst>
              </a:tr>
              <a:tr h="4884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フィリピン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881091"/>
                  </a:ext>
                </a:extLst>
              </a:tr>
              <a:tr h="4781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中国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191130"/>
                  </a:ext>
                </a:extLst>
              </a:tr>
              <a:tr h="478162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007120"/>
                  </a:ext>
                </a:extLst>
              </a:tr>
              <a:tr h="478162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527317"/>
                  </a:ext>
                </a:extLst>
              </a:tr>
              <a:tr h="478162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961733"/>
                  </a:ext>
                </a:extLst>
              </a:tr>
              <a:tr h="478162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205229"/>
                  </a:ext>
                </a:extLst>
              </a:tr>
              <a:tr h="478162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573712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88195E9-5E49-F330-092E-E5CCA83C1F9F}"/>
              </a:ext>
            </a:extLst>
          </p:cNvPr>
          <p:cNvSpPr txBox="1"/>
          <p:nvPr/>
        </p:nvSpPr>
        <p:spPr>
          <a:xfrm>
            <a:off x="850962" y="681175"/>
            <a:ext cx="900792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（４）国籍・在留資格の内訳をご記入ください</a:t>
            </a:r>
            <a:endParaRPr lang="en-US" altLang="ja-JP" sz="2000" b="1" dirty="0">
              <a:solidFill>
                <a:srgbClr val="00206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4697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BA77EF-E884-12A9-9C73-100334F9A8EA}"/>
              </a:ext>
            </a:extLst>
          </p:cNvPr>
          <p:cNvSpPr txBox="1"/>
          <p:nvPr/>
        </p:nvSpPr>
        <p:spPr>
          <a:xfrm>
            <a:off x="427066" y="286561"/>
            <a:ext cx="5114359" cy="46166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Meiryo" panose="020B0604030504040204" pitchFamily="34" charset="-128"/>
                <a:ea typeface="Meiryo" panose="020B0604030504040204" pitchFamily="34" charset="-128"/>
              </a:rPr>
              <a:t>株式会社○○○○（○○県○○市）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2424A78-5E6C-1449-5902-2FE948DCEF50}"/>
              </a:ext>
            </a:extLst>
          </p:cNvPr>
          <p:cNvSpPr txBox="1"/>
          <p:nvPr/>
        </p:nvSpPr>
        <p:spPr>
          <a:xfrm>
            <a:off x="420413" y="125641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800" dirty="0">
                <a:latin typeface="Meiryo" panose="020B0604030504040204" pitchFamily="34" charset="-128"/>
                <a:ea typeface="Meiryo" panose="020B0604030504040204" pitchFamily="34" charset="-128"/>
              </a:rPr>
              <a:t>【</a:t>
            </a:r>
            <a:r>
              <a:rPr kumimoji="1" lang="ja-JP" altLang="en-US" sz="1800" dirty="0">
                <a:latin typeface="Meiryo" panose="020B0604030504040204" pitchFamily="34" charset="-128"/>
                <a:ea typeface="Meiryo" panose="020B0604030504040204" pitchFamily="34" charset="-128"/>
              </a:rPr>
              <a:t>取組内容</a:t>
            </a:r>
            <a:r>
              <a:rPr kumimoji="1" lang="en-US" altLang="ja-JP" sz="1800" dirty="0">
                <a:latin typeface="Meiryo" panose="020B0604030504040204" pitchFamily="34" charset="-128"/>
                <a:ea typeface="Meiryo" panose="020B0604030504040204" pitchFamily="34" charset="-128"/>
              </a:rPr>
              <a:t>】</a:t>
            </a:r>
            <a:endParaRPr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E97E75-58E8-4247-6609-0A9D14ACFDAC}"/>
              </a:ext>
            </a:extLst>
          </p:cNvPr>
          <p:cNvSpPr/>
          <p:nvPr/>
        </p:nvSpPr>
        <p:spPr>
          <a:xfrm>
            <a:off x="420413" y="1625750"/>
            <a:ext cx="11351173" cy="220381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ja-JP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こちらに</a:t>
            </a: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入力</a:t>
            </a:r>
            <a:r>
              <a:rPr lang="ja-JP" altLang="ja-JP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ください</a:t>
            </a: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</a:t>
            </a:r>
            <a:r>
              <a:rPr lang="en-US" altLang="ja-JP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400</a:t>
            </a:r>
            <a:r>
              <a:rPr lang="ja-JP" altLang="en-US" sz="1800" kern="10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字以内が目安）</a:t>
            </a:r>
            <a:r>
              <a:rPr lang="ja-JP" altLang="ja-JP" sz="1800" kern="10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。</a:t>
            </a:r>
            <a:endParaRPr lang="en-US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ja-JP" kern="100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※</a:t>
            </a:r>
            <a:r>
              <a:rPr lang="ja-JP" altLang="en-US" kern="10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下記を審査項目とし、総合的に判断します。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kern="10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（１）経営理念　（２）外国人材受入れ方針　（３）技能向上・日本語教育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kern="10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（４）地域共生の取組み　（５）国際貢献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BDF56CC-C3E9-DD7C-E4F7-F5C2CA739645}"/>
              </a:ext>
            </a:extLst>
          </p:cNvPr>
          <p:cNvSpPr/>
          <p:nvPr/>
        </p:nvSpPr>
        <p:spPr>
          <a:xfrm>
            <a:off x="420413" y="3952574"/>
            <a:ext cx="3624462" cy="2427889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写真や画像を貼付ください。</a:t>
            </a: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B47C09E-AF21-5C44-86BB-1564097FBD8A}"/>
              </a:ext>
            </a:extLst>
          </p:cNvPr>
          <p:cNvSpPr/>
          <p:nvPr/>
        </p:nvSpPr>
        <p:spPr>
          <a:xfrm>
            <a:off x="4286489" y="3952573"/>
            <a:ext cx="3624462" cy="2427889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写真や画像を貼付ください。</a:t>
            </a: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6091125-356E-2A9C-73B6-702A511642BC}"/>
              </a:ext>
            </a:extLst>
          </p:cNvPr>
          <p:cNvSpPr/>
          <p:nvPr/>
        </p:nvSpPr>
        <p:spPr>
          <a:xfrm>
            <a:off x="8152564" y="3952572"/>
            <a:ext cx="3624462" cy="2427889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写真や画像を貼付ください。</a:t>
            </a: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DC55DA2-A819-DE12-A802-FB646F018333}"/>
              </a:ext>
            </a:extLst>
          </p:cNvPr>
          <p:cNvSpPr/>
          <p:nvPr/>
        </p:nvSpPr>
        <p:spPr>
          <a:xfrm>
            <a:off x="9057939" y="130126"/>
            <a:ext cx="2713647" cy="730221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4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団体のロゴを貼付ください。</a:t>
            </a:r>
            <a:endParaRPr lang="en-US" altLang="ja-JP" sz="14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400" kern="100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（ロゴ無しでもかまいません）</a:t>
            </a:r>
            <a:endParaRPr lang="ja-JP" altLang="ja-JP" sz="14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4601F4D-B406-7BC9-EB3C-A255B46A757F}"/>
              </a:ext>
            </a:extLst>
          </p:cNvPr>
          <p:cNvSpPr txBox="1"/>
          <p:nvPr/>
        </p:nvSpPr>
        <p:spPr>
          <a:xfrm>
            <a:off x="437825" y="771445"/>
            <a:ext cx="8232840" cy="400110"/>
          </a:xfrm>
          <a:prstGeom prst="rect">
            <a:avLst/>
          </a:prstGeom>
          <a:solidFill>
            <a:srgbClr val="FFFFCC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キャッチフレーズを入力ください（</a:t>
            </a:r>
            <a:r>
              <a:rPr kumimoji="1" lang="en-US" altLang="ja-JP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30</a:t>
            </a:r>
            <a:r>
              <a:rPr kumimoji="1"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字以内）。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CF954F-C2EE-794D-9010-EEC8D86134E9}"/>
              </a:ext>
            </a:extLst>
          </p:cNvPr>
          <p:cNvSpPr txBox="1"/>
          <p:nvPr/>
        </p:nvSpPr>
        <p:spPr>
          <a:xfrm>
            <a:off x="437825" y="6434672"/>
            <a:ext cx="781354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推薦者（いる場合にご記入ください）　○</a:t>
            </a:r>
            <a:r>
              <a:rPr lang="ja-JP" altLang="en-US" sz="1600" dirty="0">
                <a:latin typeface="Meiryo" panose="020B0604030504040204" pitchFamily="34" charset="-128"/>
                <a:ea typeface="Meiryo" panose="020B0604030504040204" pitchFamily="34" charset="-128"/>
              </a:rPr>
              <a:t>○協同組合（○○県○○市）</a:t>
            </a:r>
          </a:p>
        </p:txBody>
      </p:sp>
    </p:spTree>
    <p:extLst>
      <p:ext uri="{BB962C8B-B14F-4D97-AF65-F5344CB8AC3E}">
        <p14:creationId xmlns:p14="http://schemas.microsoft.com/office/powerpoint/2010/main" val="494825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330</Words>
  <Application>Microsoft Macintosh PowerPoint</Application>
  <PresentationFormat>ワイド画面</PresentationFormat>
  <Paragraphs>121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NAGOMi大賞実行員会</dc:creator>
  <cp:lastModifiedBy>雄二郎 長澤</cp:lastModifiedBy>
  <cp:revision>13</cp:revision>
  <dcterms:created xsi:type="dcterms:W3CDTF">2024-11-13T03:49:35Z</dcterms:created>
  <dcterms:modified xsi:type="dcterms:W3CDTF">2026-05-12T05:20:00Z</dcterms:modified>
</cp:coreProperties>
</file>